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587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55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1397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914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555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7375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4557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9294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57483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1188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0527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69528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7415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4439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8702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146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4705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6092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83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677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909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6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11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fld id="{38351C68-B197-4F65-9059-9251B5EE3072}" type="datetimeFigureOut">
              <a:rPr lang="it-IT" smtClean="0"/>
              <a:t>24/06/2019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8CD0E87-9233-419C-95EC-3D3B1AE42D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80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138172" y="1186493"/>
            <a:ext cx="9597372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Programma Operativo </a:t>
            </a:r>
          </a:p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797019" y="221537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32411" y="2905821"/>
            <a:ext cx="95271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Punto 5.e dell’</a:t>
            </a:r>
            <a:r>
              <a:rPr lang="it-IT" sz="2400" b="1" dirty="0" err="1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OdG</a:t>
            </a:r>
            <a:endParaRPr lang="it-IT" sz="2400" b="1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lvl="0" algn="ctr" eaLnBrk="1" hangingPunct="1"/>
            <a:r>
              <a:rPr lang="it-IT" sz="2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Aggiornamento sulle procedure di adozione di costi standard</a:t>
            </a:r>
            <a:endParaRPr lang="it-IT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3422" y="5838790"/>
            <a:ext cx="2674009" cy="733511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8516266" y="5987526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Palermo 25 giugno 2019</a:t>
            </a:r>
          </a:p>
          <a:p>
            <a:pPr algn="ctr"/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I.P.S.S.E.O.A. "Pietro Piazza"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854" y="4545127"/>
            <a:ext cx="7248772" cy="8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8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2135560" y="674363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811212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063552" y="1340769"/>
            <a:ext cx="7776864" cy="632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419497" y="116632"/>
            <a:ext cx="92485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0066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Aggiornamento sulle procedure di</a:t>
            </a:r>
          </a:p>
          <a:p>
            <a:pPr algn="ctr"/>
            <a:r>
              <a:rPr lang="it-IT" sz="2800" b="1" dirty="0">
                <a:solidFill>
                  <a:srgbClr val="0066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adozione di costi standard: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30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30896" y="1737145"/>
            <a:ext cx="9232898" cy="381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Nell’ambito del PO FSE è stata data piena attuazione alle disposizioni sancite dal Reg. (UE) 1303/2013, ampliate con l’entrata in vigore del Reg. </a:t>
            </a:r>
            <a:r>
              <a:rPr lang="it-IT" dirty="0" smtClean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cd</a:t>
            </a: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. </a:t>
            </a:r>
            <a:r>
              <a:rPr lang="it-IT" dirty="0" smtClean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Omnibus, promuovendo</a:t>
            </a: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, in un percorso di graduale applicazione, il ricorso ai costi standard e, in particolare</a:t>
            </a:r>
            <a:r>
              <a:rPr lang="it-IT" dirty="0" smtClean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:</a:t>
            </a:r>
          </a:p>
          <a:p>
            <a:pPr algn="just">
              <a:spcAft>
                <a:spcPts val="600"/>
              </a:spcAft>
            </a:pPr>
            <a:endParaRPr lang="it-IT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Applicazione delle UCS per le </a:t>
            </a:r>
            <a:r>
              <a:rPr lang="it-IT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borse di Dottorato di Ricerca</a:t>
            </a: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Utilizzo delle le UCS per le </a:t>
            </a:r>
            <a:r>
              <a:rPr lang="it-IT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borse specialistiche nell’area medico-sanitaria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Adesione, per il POR, al Regolamento Delegato 2017/2016 (Garanzia Giovani)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Uso di UCS specifiche, costruite sulla base di analisi storiche ottenendo valori in linea con quelli previste dall’atto delegato 2017/2016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Adesione al Regolamento Delegato 2019/697 per </a:t>
            </a:r>
            <a:r>
              <a:rPr lang="it-IT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Formazione in Istituti Tecnici Superiori (ITS)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Prime riflessioni sul Regolamento Delegato 2019/379 relativo alle UCS Europee</a:t>
            </a:r>
          </a:p>
        </p:txBody>
      </p:sp>
    </p:spTree>
    <p:extLst>
      <p:ext uri="{BB962C8B-B14F-4D97-AF65-F5344CB8AC3E}">
        <p14:creationId xmlns:p14="http://schemas.microsoft.com/office/powerpoint/2010/main" val="202455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2135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811212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354589" y="62298"/>
            <a:ext cx="9428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0066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UNITA’ DI COSTO STANDARD: Istituti Tecnici Superiori 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30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75314" y="1492335"/>
            <a:ext cx="6342890" cy="154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/>
            <a:endParaRPr lang="it-IT" sz="14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57794" y="2622486"/>
            <a:ext cx="10476411" cy="357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/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Al fine di </a:t>
            </a:r>
            <a:r>
              <a:rPr lang="it-IT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incentivare il raggiungimento dei risultati e facilitare l’innalzamento della qualità degli interventi </a:t>
            </a: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nell’ambito dell’Avviso sono stati previsti appositi vincoli sanzionatori di seguito indicati.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 aggiunta al non riconoscimento alla componente dell’UCS allievi formati, per i destinatari che non assicurano una frequenza pari ad almeno l’80% del percorso prevista dall’atto delegato.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Sono previste ulteriori decurtazioni in caso di: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Mancata realizzazione delle attività aggiuntive (2%);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Mancata realizzazione co-progettazione (1%);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Mancata realizzazione accordi (2%);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Mancata realizzazione attività accessorie (5%);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Non rispetto informazione e pubblicità (5%).</a:t>
            </a:r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Mancato riconoscimento del saldo del 20% del finanziamento se almeno il 20% degli allievi validi, che hanno conseguito il titolo, non risultano occupati entro 6 mesi con un contratto di durata di almeno 12 mesi.</a:t>
            </a:r>
          </a:p>
        </p:txBody>
      </p:sp>
      <p:sp>
        <p:nvSpPr>
          <p:cNvPr id="12" name="Freeform 17"/>
          <p:cNvSpPr/>
          <p:nvPr/>
        </p:nvSpPr>
        <p:spPr>
          <a:xfrm>
            <a:off x="1354589" y="1485277"/>
            <a:ext cx="1550935" cy="831681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AVVISO 25/2018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8130" y="1574952"/>
            <a:ext cx="402371" cy="652329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280501" y="1415213"/>
            <a:ext cx="71610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Con l’avviso </a:t>
            </a:r>
            <a:r>
              <a:rPr lang="it-IT" dirty="0" smtClean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n. 25/2018 ITS  </a:t>
            </a: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si è fatto ricorso all’UCS definito per l’ITS, tipologia di attività </a:t>
            </a:r>
            <a:r>
              <a:rPr lang="it-IT" dirty="0" smtClean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 </a:t>
            </a: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precedenza </a:t>
            </a:r>
            <a:r>
              <a:rPr lang="it-IT" dirty="0" smtClean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finanziata con </a:t>
            </a:r>
            <a:r>
              <a:rPr lang="it-IT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tassi forfettari, introducendo un’importante evoluzione gestionale.</a:t>
            </a:r>
          </a:p>
        </p:txBody>
      </p:sp>
    </p:spTree>
    <p:extLst>
      <p:ext uri="{BB962C8B-B14F-4D97-AF65-F5344CB8AC3E}">
        <p14:creationId xmlns:p14="http://schemas.microsoft.com/office/powerpoint/2010/main" val="315115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12145" y="246223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143672" y="2924945"/>
            <a:ext cx="56166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Arial" panose="020B0604020202020204" pitchFamily="34" charset="0"/>
                <a:cs typeface="Arial" panose="020B0604020202020204" pitchFamily="34" charset="0"/>
              </a:rPr>
              <a:t>Grazie per l’attenzione </a:t>
            </a:r>
          </a:p>
          <a:p>
            <a:endParaRPr lang="it-IT" dirty="0"/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7950" y="5814044"/>
            <a:ext cx="3024336" cy="758257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8455306" y="5900784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Palermo 25 giugno 2019</a:t>
            </a:r>
          </a:p>
          <a:p>
            <a:pPr algn="ctr"/>
            <a:r>
              <a:rPr lang="it-IT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I.P.S.S.E.O.A. "Pietro Piazza"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1297314" y="1182689"/>
            <a:ext cx="9597372" cy="91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Programma Operativo </a:t>
            </a:r>
          </a:p>
          <a:p>
            <a:pPr algn="ctr" defTabSz="449263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b="1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950" y="4441380"/>
            <a:ext cx="7248772" cy="80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ttà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377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4</vt:i4>
      </vt:variant>
    </vt:vector>
  </HeadingPairs>
  <TitlesOfParts>
    <vt:vector size="13" baseType="lpstr">
      <vt:lpstr>ＭＳ Ｐゴシック</vt:lpstr>
      <vt:lpstr>SimSun</vt:lpstr>
      <vt:lpstr>Arial</vt:lpstr>
      <vt:lpstr>Arial Black</vt:lpstr>
      <vt:lpstr>Calibri</vt:lpstr>
      <vt:lpstr>Calibri Light</vt:lpstr>
      <vt:lpstr>Wingdings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ClesSicilia03</dc:creator>
  <cp:lastModifiedBy>ClesSicilia03</cp:lastModifiedBy>
  <cp:revision>17</cp:revision>
  <dcterms:created xsi:type="dcterms:W3CDTF">2019-06-18T08:19:35Z</dcterms:created>
  <dcterms:modified xsi:type="dcterms:W3CDTF">2019-06-24T14:16:16Z</dcterms:modified>
</cp:coreProperties>
</file>